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12034C8-3BCA-4EB3-9958-A6A70090B24F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F435BC-5C70-4D05-A475-D143855A9CB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86988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a-IR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8E11F0-1FE4-45AE-9030-A8F51067447B}" type="slidenum">
              <a:rPr lang="fa-IR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a-IR" altLang="en-US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a-IR" altLang="en-US" smtClean="0">
                <a:solidFill>
                  <a:prstClr val="black"/>
                </a:solidFill>
                <a:latin typeface="Arial" charset="0"/>
              </a:rPr>
              <a:t>دبيرخانه هم انديشي تخصصي صاحبنظران درمان كشور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algn="r" rtl="1"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rtl="1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6" descr="C:\Users\mirzaei\Desktop\ira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5888" y="63500"/>
            <a:ext cx="13001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C:\Users\mirzaei\Desktop\معاونت درمان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63" y="63500"/>
            <a:ext cx="82708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ct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cs typeface="B Nazanin" panose="00000400000000000000" pitchFamily="2" charset="-78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3F7FF9D-24DD-4143-86F1-557E5EA9E477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071029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5125" indent="-255588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1pPr>
            <a:lvl2pPr marL="620713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2pPr>
            <a:lvl3pPr marL="858838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3pPr>
            <a:lvl4pPr marL="11430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4pPr>
            <a:lvl5pPr marL="13716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1B041-33A3-4A4B-91D8-02DD882FFE20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043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EF782D-E171-4DEB-AEC5-59DFED52451A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4394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39E8A2-7825-43DF-A0FF-DB1B635D86B4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6211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fld id="{56BB9F83-4A08-4757-B787-F5503FED53BB}" type="datetime8">
              <a:rPr lang="fa-IR">
                <a:solidFill>
                  <a:prstClr val="black"/>
                </a:solidFill>
              </a:rPr>
              <a:pPr algn="r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مه 26، 14</a:t>
            </a:fld>
            <a:endParaRPr lang="fa-IR">
              <a:solidFill>
                <a:prstClr val="black"/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6D1B2E-3E2E-4511-A9B3-D6E3AF23100A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8801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fld id="{42FD3DC8-4ED5-4E80-8D21-5E6407B104D6}" type="datetime8">
              <a:rPr lang="fa-IR">
                <a:solidFill>
                  <a:prstClr val="white"/>
                </a:solidFill>
              </a:rPr>
              <a:pPr algn="r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مه 26، 14</a:t>
            </a:fld>
            <a:endParaRPr lang="fa-IR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a-IR">
                <a:solidFill>
                  <a:prstClr val="white"/>
                </a:solidFill>
              </a:rPr>
              <a:t>دبيرخانه هم انديشي تخصصي صاحبنظران درمان كشور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897816-E40C-440F-ABD0-5421F901F36F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002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DE53B-F6C8-4F2B-B2AB-9334DC5A53EA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3406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8F38CA-63D0-4F30-96BF-7915D798EA17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8003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D8EDEA3-25DB-412B-AD7C-BE2E40BD3161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569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3A07E-F5ED-487C-83DA-DDFD469EA783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7639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02ECC-AC32-4EB8-A32C-42763236D221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004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 rtl="1">
              <a:defRPr/>
            </a:pPr>
            <a:fld id="{A9B3E7B0-140E-43C5-BCE5-788B0DD79990}" type="slidenum">
              <a:rPr lang="fa-IR">
                <a:solidFill>
                  <a:prstClr val="black"/>
                </a:solidFill>
              </a:rPr>
              <a:pPr rtl="1"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  <p:pic>
        <p:nvPicPr>
          <p:cNvPr id="1035" name="Picture 6" descr="C:\Users\mirzaei\Desktop\iran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088" y="61913"/>
            <a:ext cx="130175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6" descr="C:\Users\mirzaei\Desktop\معاونت درمان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0" y="95250"/>
            <a:ext cx="80486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712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B Titr" panose="00000700000000000000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just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" pitchFamily="2" charset="2"/>
        <a:buChar char="ü"/>
        <a:defRPr sz="27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20713" indent="-228600" algn="just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Wingdings" pitchFamily="2" charset="2"/>
        <a:buChar char="ü"/>
        <a:defRPr sz="23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858838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ü"/>
        <a:defRPr sz="21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143000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sz="19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1371600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AN\Desktop\bes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25538"/>
            <a:ext cx="7164388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675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a-IR" b="1" dirty="0"/>
              <a:t>حق‌الزحمه پزشک ‌مقیم بطور متوسط به ازاي هر شب مقيمي،  </a:t>
            </a:r>
            <a:r>
              <a:rPr lang="fa-IR" b="1" dirty="0" smtClean="0"/>
              <a:t>5/000/000 ریال  </a:t>
            </a:r>
            <a:r>
              <a:rPr lang="fa-IR" b="1" dirty="0"/>
              <a:t>در سال 1393 می باشد. در سالهای بعد رقم حق الزحمه از سوی وزارت بهداشت در ابتدای هر سال اعلام می گردد</a:t>
            </a:r>
            <a:r>
              <a:rPr lang="fa-IR" b="1" dirty="0" smtClean="0"/>
              <a:t>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fa-IR" b="1" dirty="0"/>
              <a:t>دانشگاه علوم پزشکی با نظر رياست مركز می تواند با در نظر گرفتن نیاز و درجه محرومیت منطقه ، نوع تخصص و میزان کارکرد پزشک ، حق‌الزحمه مقیمی را تا 50% کاهش و یا تا 50 % افزایش دهد. 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حق الزحمه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7954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a-IR" b="1" dirty="0"/>
              <a:t>حق‌الزحمه مقیمی علاوه بر حقوق و مزایا وکارانه پزشك می‌باشد. </a:t>
            </a:r>
            <a:endParaRPr lang="fa-IR" b="1" dirty="0" smtClean="0"/>
          </a:p>
          <a:p>
            <a:pPr>
              <a:lnSpc>
                <a:spcPct val="150000"/>
              </a:lnSpc>
            </a:pPr>
            <a:endParaRPr lang="fa-IR" b="1" dirty="0"/>
          </a:p>
          <a:p>
            <a:pPr>
              <a:lnSpc>
                <a:spcPct val="150000"/>
              </a:lnSpc>
            </a:pPr>
            <a:r>
              <a:rPr lang="fa-IR" b="1" dirty="0"/>
              <a:t>در صورتی که ساعات مقیمی جزء ساعات موظفی پزشک مربوطه (44 ساعت در هفته جهت پزشکان درمانی و اعضا هیات علمی تمام وقت و 54 ساعت در هفته جهت اعضا هیات علمی تمام وقت جغرافیایی) باشد، حق الزحمه مقیمی پرداخت نمی گردد. 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حق الزحمه(ادامه)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06620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a-IR" b="1" dirty="0"/>
              <a:t>حداکثر تعداد نوبت کاری پزشک مقیم در هر ماه، معادل 15 شبانه­روز غیرمتوالی می‌باشد. </a:t>
            </a:r>
            <a:endParaRPr lang="fa-IR" b="1" dirty="0" smtClean="0"/>
          </a:p>
          <a:p>
            <a:pPr>
              <a:lnSpc>
                <a:spcPct val="150000"/>
              </a:lnSpc>
            </a:pPr>
            <a:r>
              <a:rPr lang="fa-IR" b="1" dirty="0" smtClean="0"/>
              <a:t>حضور </a:t>
            </a:r>
            <a:r>
              <a:rPr lang="fa-IR" b="1" dirty="0"/>
              <a:t>پزشک در خانه های سازمانی درون محوطه بیمارستان به </a:t>
            </a:r>
            <a:r>
              <a:rPr lang="fa-IR" b="1" dirty="0" smtClean="0"/>
              <a:t>عنوان مقیم مرکز پذیرفته نیست.</a:t>
            </a:r>
          </a:p>
          <a:p>
            <a:pPr>
              <a:lnSpc>
                <a:spcPct val="150000"/>
              </a:lnSpc>
            </a:pPr>
            <a:r>
              <a:rPr lang="fa-IR" b="1" dirty="0" smtClean="0"/>
              <a:t>پزشکان </a:t>
            </a:r>
            <a:r>
              <a:rPr lang="fa-IR" b="1" dirty="0"/>
              <a:t>مقیم مکلف به </a:t>
            </a:r>
            <a:r>
              <a:rPr lang="fa-IR" b="1" dirty="0" smtClean="0"/>
              <a:t>رعایت:</a:t>
            </a:r>
          </a:p>
          <a:p>
            <a:pPr lvl="1">
              <a:lnSpc>
                <a:spcPct val="150000"/>
              </a:lnSpc>
            </a:pPr>
            <a:r>
              <a:rPr lang="fa-IR" b="1" dirty="0" smtClean="0"/>
              <a:t>تصمیمات «کمیته </a:t>
            </a:r>
            <a:r>
              <a:rPr lang="fa-IR" b="1" dirty="0"/>
              <a:t>تعیین تکلیف </a:t>
            </a:r>
            <a:r>
              <a:rPr lang="fa-IR" b="1" dirty="0" smtClean="0"/>
              <a:t>بیماران»</a:t>
            </a:r>
          </a:p>
          <a:p>
            <a:pPr lvl="1">
              <a:lnSpc>
                <a:spcPct val="150000"/>
              </a:lnSpc>
            </a:pPr>
            <a:r>
              <a:rPr lang="fa-IR" b="1" dirty="0" smtClean="0"/>
              <a:t> تصمیمات «مدیر </a:t>
            </a:r>
            <a:r>
              <a:rPr lang="fa-IR" b="1" dirty="0"/>
              <a:t>تخت­های بستری یا </a:t>
            </a:r>
            <a:r>
              <a:rPr lang="en-US" b="1" dirty="0"/>
              <a:t>Bed Manager</a:t>
            </a:r>
            <a:r>
              <a:rPr lang="fa-IR" b="1" dirty="0" smtClean="0"/>
              <a:t>»</a:t>
            </a:r>
          </a:p>
          <a:p>
            <a:pPr lvl="1">
              <a:lnSpc>
                <a:spcPct val="150000"/>
              </a:lnSpc>
            </a:pPr>
            <a:r>
              <a:rPr lang="fa-IR" b="1" dirty="0" smtClean="0"/>
              <a:t>ترخیص بیماران </a:t>
            </a:r>
            <a:r>
              <a:rPr lang="fa-IR" b="1" dirty="0"/>
              <a:t>تحت نظر اورژانس </a:t>
            </a:r>
            <a:r>
              <a:rPr lang="fa-IR" b="1" dirty="0" smtClean="0"/>
              <a:t>با حداقل یک نوبت ویزیت مستقیم</a:t>
            </a:r>
            <a:endParaRPr lang="en-GB" dirty="0"/>
          </a:p>
          <a:p>
            <a:pPr lvl="1">
              <a:lnSpc>
                <a:spcPct val="150000"/>
              </a:lnSpc>
            </a:pPr>
            <a:endParaRPr lang="fa-IR" b="1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الزامات پزشک مقیم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73454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/>
              <a:t>دانشگاه درمانی/ آموزشی-درمانی موظف است جهت پوشش کامل مقیمی مراکز، با اولویت پزشکان تمام وقت جغرافیایی اقدام نماید</a:t>
            </a:r>
            <a:r>
              <a:rPr lang="fa-IR" b="1" dirty="0" smtClean="0"/>
              <a:t>.</a:t>
            </a:r>
          </a:p>
          <a:p>
            <a:endParaRPr lang="en-GB" dirty="0"/>
          </a:p>
          <a:p>
            <a:r>
              <a:rPr lang="fa-IR" b="1" dirty="0"/>
              <a:t>در صورتی که در هر یک ازبیمارستانهای مشمول برنامه امکان پوشش مقیمی توسط پزشکان آن مرکز وجود نداشت، دانشگاه مکلف است از پزشکان سایر مراکز و یا پزشکان آزاد با عقد قرارداد استفاده نماید</a:t>
            </a:r>
            <a:r>
              <a:rPr lang="fa-IR" b="1" dirty="0" smtClean="0"/>
              <a:t>.</a:t>
            </a:r>
          </a:p>
          <a:p>
            <a:endParaRPr lang="en-GB" dirty="0"/>
          </a:p>
          <a:p>
            <a:r>
              <a:rPr lang="ar-SA" b="1" dirty="0"/>
              <a:t>دانشگاه مکلف </a:t>
            </a:r>
            <a:r>
              <a:rPr lang="ar-SA" b="1" dirty="0" smtClean="0"/>
              <a:t>است </a:t>
            </a:r>
            <a:r>
              <a:rPr lang="ar-SA" b="1" dirty="0"/>
              <a:t>در پایان هر ماه حق الزحمه پزشکان مقیم را همزمان با پرداخت حقوق کارکنان پرداخت نماید.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الزامات ریاست و معاونت درمان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79636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2"/>
          </a:xfrm>
        </p:spPr>
        <p:txBody>
          <a:bodyPr/>
          <a:lstStyle/>
          <a:p>
            <a:r>
              <a:rPr lang="fa-IR" b="1" dirty="0"/>
              <a:t>ریاست مرکز </a:t>
            </a:r>
            <a:r>
              <a:rPr lang="fa-IR" b="1" dirty="0" smtClean="0"/>
              <a:t>موظف </a:t>
            </a:r>
            <a:r>
              <a:rPr lang="fa-IR" b="1" dirty="0"/>
              <a:t>است برنامه پوشش ارایه خدمات تخصصی بیماران اورژانسی در ساعات اداری در تمامی روزهای غیر تعطیل هفته را تنظیم نماید</a:t>
            </a:r>
            <a:r>
              <a:rPr lang="fa-IR" b="1" dirty="0" smtClean="0"/>
              <a:t>.</a:t>
            </a:r>
          </a:p>
          <a:p>
            <a:endParaRPr lang="fa-IR" b="1" dirty="0" smtClean="0"/>
          </a:p>
          <a:p>
            <a:r>
              <a:rPr lang="fa-IR" b="1" dirty="0"/>
              <a:t>رئیس مرکز درمانی/آموزشی درمانی موظف است  شرایط پذیرش  و پیگیری بیماران درمان شده در طی زمان مقیمی را فراهم نماید. </a:t>
            </a:r>
            <a:endParaRPr lang="fa-IR" b="1" dirty="0" smtClean="0"/>
          </a:p>
          <a:p>
            <a:endParaRPr lang="en-GB" dirty="0"/>
          </a:p>
          <a:p>
            <a:r>
              <a:rPr lang="fa-IR" b="1" dirty="0" smtClean="0"/>
              <a:t>رئیس </a:t>
            </a:r>
            <a:r>
              <a:rPr lang="fa-IR" b="1" dirty="0"/>
              <a:t>مرکز درمانی/آموزشی -درمانی موظف است فضا و امکانات رفاهی مناسب جهت </a:t>
            </a:r>
            <a:r>
              <a:rPr lang="fa-IR" b="1" dirty="0" smtClean="0"/>
              <a:t>اقامت پزشک </a:t>
            </a:r>
            <a:r>
              <a:rPr lang="fa-IR" b="1" dirty="0"/>
              <a:t>مقیم را فراهم نماید.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الزامات ریاست مرکز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25483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 smtClean="0"/>
              <a:t>در مراکز </a:t>
            </a:r>
            <a:r>
              <a:rPr lang="fa-IR" b="1" dirty="0"/>
              <a:t>آموزشی- درمانی رییس بخش مربوط موظف است برنامه پوشش ارایه خدمات تخصصی بیماران اورژانسی در ساعات اداری در تمامی روزهای غیر تعطیل هفته را تنظیم نماید.</a:t>
            </a:r>
          </a:p>
          <a:p>
            <a:endParaRPr lang="fa-IR" b="1" dirty="0" smtClean="0"/>
          </a:p>
          <a:p>
            <a:r>
              <a:rPr lang="fa-IR" b="1" dirty="0" smtClean="0"/>
              <a:t>تعیین </a:t>
            </a:r>
            <a:r>
              <a:rPr lang="fa-IR" b="1" dirty="0"/>
              <a:t>پزشک مسئول پیگیری  بیماران بستري شده در طی زمان مقیمی، برعهده رياست بخش  است</a:t>
            </a:r>
            <a:r>
              <a:rPr lang="fa-IR" b="1" dirty="0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الزامات ریاست بخش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64316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 smtClean="0"/>
              <a:t>توسط افراد ذیل ارزیابی می شود:</a:t>
            </a:r>
          </a:p>
          <a:p>
            <a:pPr lvl="1"/>
            <a:r>
              <a:rPr lang="fa-IR" dirty="0" smtClean="0"/>
              <a:t>رییس بخش</a:t>
            </a:r>
          </a:p>
          <a:p>
            <a:pPr lvl="1"/>
            <a:r>
              <a:rPr lang="fa-IR" dirty="0" smtClean="0"/>
              <a:t>رییس مرکز </a:t>
            </a:r>
          </a:p>
          <a:p>
            <a:pPr lvl="1"/>
            <a:r>
              <a:rPr lang="fa-IR" dirty="0" smtClean="0"/>
              <a:t>معاون درمان یا رییس شبکه </a:t>
            </a:r>
          </a:p>
          <a:p>
            <a:pPr lvl="1"/>
            <a:endParaRPr lang="fa-IR" dirty="0" smtClean="0"/>
          </a:p>
          <a:p>
            <a:r>
              <a:rPr lang="fa-IR" b="1" dirty="0"/>
              <a:t>در صورتی که امتیاز ارزیابی عملکرد پزشک مقیم براساس فصل 7این آیین نامه، 80 و بالاتر باشد، 100% حق‌الزحمه مربوطه قابل پرداخت است؛ در صورتی که امتیاز عملکردی 60 تا 79 باشد، 80% حق‌الزحمه مذکور و درامتیاز پایین تر از 60، 60% حق‌الزحمه مربوطه قابل پرداخت است.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</a:t>
            </a:r>
            <a:r>
              <a:rPr lang="fa-IR" dirty="0"/>
              <a:t>ر</a:t>
            </a:r>
            <a:r>
              <a:rPr lang="fa-IR" dirty="0" smtClean="0"/>
              <a:t>زیابی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2589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/>
              <a:t>در ابتدای اجرای طرح،  ریاست دانشگاه موظف است لیست رشته ها و تعداد پزشکان هر مرکز را به تفکیک به معاونت درمان وزارت متبوع ارسال نماید</a:t>
            </a:r>
            <a:r>
              <a:rPr lang="fa-IR" b="1" dirty="0" smtClean="0"/>
              <a:t>.</a:t>
            </a:r>
          </a:p>
          <a:p>
            <a:r>
              <a:rPr lang="fa-IR" b="1" dirty="0" smtClean="0"/>
              <a:t> </a:t>
            </a:r>
          </a:p>
          <a:p>
            <a:r>
              <a:rPr lang="fa-IR" b="1" dirty="0"/>
              <a:t>اعتبارات مذکور براساس لیست اعلام شده از سوی معاونت درمان </a:t>
            </a:r>
            <a:r>
              <a:rPr lang="fa-IR" b="1" dirty="0" smtClean="0"/>
              <a:t>وزارت </a:t>
            </a:r>
            <a:r>
              <a:rPr lang="fa-IR" b="1" dirty="0"/>
              <a:t>به صورت 3 ماهه پیش پرداخت می </a:t>
            </a:r>
            <a:r>
              <a:rPr lang="fa-IR" b="1" dirty="0" smtClean="0"/>
              <a:t>گردد</a:t>
            </a:r>
          </a:p>
          <a:p>
            <a:endParaRPr lang="fa-IR" b="1" dirty="0" smtClean="0"/>
          </a:p>
          <a:p>
            <a:r>
              <a:rPr lang="fa-IR" b="1" dirty="0"/>
              <a:t>سقف اعتبار این طرح برای هر یک از دانشگاهها بر اساس شاخص تعداد پزشکان مقیم مورد انتظار دانشگاه برای بیمارستانهای دانشگاه خواهد بود.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effectLst/>
              </a:rPr>
              <a:t>تامین اعتبار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50469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B Titr" panose="00000700000000000000" pitchFamily="2" charset="-78"/>
              </a:defRPr>
            </a:lvl1pPr>
            <a:lvl2pPr algn="ctr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B Titr" pitchFamily="2" charset="-78"/>
              </a:defRPr>
            </a:lvl2pPr>
            <a:lvl3pPr algn="ctr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B Titr" pitchFamily="2" charset="-78"/>
              </a:defRPr>
            </a:lvl3pPr>
            <a:lvl4pPr algn="ctr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B Titr" pitchFamily="2" charset="-78"/>
              </a:defRPr>
            </a:lvl4pPr>
            <a:lvl5pPr algn="ctr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B Titr" pitchFamily="2" charset="-78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Arial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Arial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Arial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cs typeface="Arial" pitchFamily="34" charset="0"/>
              </a:defRPr>
            </a:lvl9pPr>
            <a:extLst/>
          </a:lstStyle>
          <a:p>
            <a:r>
              <a:rPr lang="fa-IR" smtClean="0">
                <a:solidFill>
                  <a:srgbClr val="676A55"/>
                </a:solidFill>
                <a:effectLst/>
              </a:rPr>
              <a:t>فاستبقوا </a:t>
            </a:r>
            <a:r>
              <a:rPr lang="fa-IR" sz="4000" smtClean="0">
                <a:solidFill>
                  <a:srgbClr val="676A55"/>
                </a:solidFill>
                <a:effectLst/>
              </a:rPr>
              <a:t>الخیرات </a:t>
            </a:r>
            <a:r>
              <a:rPr lang="fa-IR" sz="2000" smtClean="0">
                <a:solidFill>
                  <a:srgbClr val="676A55"/>
                </a:solidFill>
                <a:effectLst/>
              </a:rPr>
              <a:t>(بقره آیه 148)</a:t>
            </a:r>
            <a:endParaRPr lang="en-GB" sz="2000" dirty="0">
              <a:solidFill>
                <a:srgbClr val="676A55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17014" y="1489713"/>
            <a:ext cx="6207314" cy="453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834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/>
            </a:r>
            <a:b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  <a:t/>
            </a:r>
            <a:b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</a:br>
            <a:endParaRPr lang="en-US" sz="3200" i="1" dirty="0">
              <a:solidFill>
                <a:schemeClr val="accent2">
                  <a:lumMod val="60000"/>
                  <a:lumOff val="40000"/>
                </a:schemeClr>
              </a:solidFill>
              <a:cs typeface="B Mitra" pitchFamily="2" charset="-78"/>
            </a:endParaRPr>
          </a:p>
        </p:txBody>
      </p:sp>
      <p:sp>
        <p:nvSpPr>
          <p:cNvPr id="10243" name="Subtitle 4"/>
          <p:cNvSpPr>
            <a:spLocks noGrp="1"/>
          </p:cNvSpPr>
          <p:nvPr>
            <p:ph type="subTitle" idx="1"/>
          </p:nvPr>
        </p:nvSpPr>
        <p:spPr>
          <a:xfrm>
            <a:off x="755576" y="1844824"/>
            <a:ext cx="7772400" cy="1200150"/>
          </a:xfrm>
        </p:spPr>
        <p:txBody>
          <a:bodyPr/>
          <a:lstStyle/>
          <a:p>
            <a:pPr marR="0" algn="ctr"/>
            <a:r>
              <a:rPr lang="fa-IR" sz="4400" b="1" dirty="0">
                <a:cs typeface="B Titr" panose="00000700000000000000" pitchFamily="2" charset="-78"/>
              </a:rPr>
              <a:t>دستورالعمل حضور پزشكان متخصص مقیم در بيمارستان‌هاي دانشگاهي</a:t>
            </a:r>
            <a:endParaRPr lang="en-GB" altLang="en-US" sz="4400" dirty="0" smtClean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368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a-IR" b="1" dirty="0"/>
              <a:t>به منظور افزایش پاسخگویی 24 ساعته مراکز درمانی/ آموزشي-درماني و تضمین دریافت خدمات درمانی مناسب در هر ساعت شبانه روز و در همه نقاط کشور و ارتقای کیفیت خدمات و مراقبت‌های سلامت، دانشگاه‌هاي علوم پزشکی مکلفند در مراکز درمانی</a:t>
            </a:r>
            <a:r>
              <a:rPr lang="en-US" b="1" dirty="0"/>
              <a:t>/</a:t>
            </a:r>
            <a:r>
              <a:rPr lang="fa-IR" b="1" dirty="0"/>
              <a:t>آموزشی- درمانی تابعه، از پزشکان متخصص یا فوق‌تخصص‌ /فلوشیپ به عنوان پزشک مقیم استفاده نمایند.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088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fa-IR" dirty="0">
                <a:effectLst/>
              </a:rPr>
              <a:t>مقدمه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07916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fa-IR" b="1" dirty="0"/>
              <a:t>ارائه به‌موقع خدمات درماني </a:t>
            </a:r>
            <a:endParaRPr lang="en-GB" dirty="0"/>
          </a:p>
          <a:p>
            <a:pPr lvl="0">
              <a:lnSpc>
                <a:spcPct val="150000"/>
              </a:lnSpc>
            </a:pPr>
            <a:r>
              <a:rPr lang="fa-IR" b="1" dirty="0"/>
              <a:t>پاسخگویی 24 ساعته مراکز درمانی/آموزشي-درماني</a:t>
            </a:r>
            <a:endParaRPr lang="en-GB" dirty="0"/>
          </a:p>
          <a:p>
            <a:pPr lvl="0">
              <a:lnSpc>
                <a:spcPct val="150000"/>
              </a:lnSpc>
            </a:pPr>
            <a:r>
              <a:rPr lang="fa-IR" b="1" dirty="0"/>
              <a:t>تعیین تکلیف بیماران توسط متخصص مربوط در بخش اورژانس در حداقل زمان ممکن</a:t>
            </a:r>
            <a:endParaRPr lang="en-GB" dirty="0"/>
          </a:p>
          <a:p>
            <a:pPr lvl="0">
              <a:lnSpc>
                <a:spcPct val="150000"/>
              </a:lnSpc>
            </a:pPr>
            <a:r>
              <a:rPr lang="fa-IR" b="1" dirty="0"/>
              <a:t>انجام به موقع ویزیت بیماران، اعمال جراحی و پروسیجرهای اورژانسی</a:t>
            </a:r>
            <a:endParaRPr lang="en-GB" dirty="0"/>
          </a:p>
          <a:p>
            <a:pPr lvl="0">
              <a:lnSpc>
                <a:spcPct val="150000"/>
              </a:lnSpc>
            </a:pPr>
            <a:r>
              <a:rPr lang="fa-IR" b="1" dirty="0"/>
              <a:t>افزایش رضایت‌مندی مردم 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58854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a-IR" b="1" dirty="0">
                <a:cs typeface="B Titr" panose="00000700000000000000" pitchFamily="2" charset="-78"/>
              </a:rPr>
              <a:t>پزشک مقیم: </a:t>
            </a:r>
            <a:r>
              <a:rPr lang="fa-IR" b="1" dirty="0"/>
              <a:t>پزشک مقیم به پزشک متخصص/فوق تخصص/فلوشيپ  گفته می‌شود که از ساعت 2 بعدازظهر الی 8صبح روز بعد در روزهای غیر تعطیل و 24 ساعته در روزهای تعطیل، در مراکز  درمانی/ آموزشی-درمانی زیرمجموعه دانشگاههای علوم پزشکی، حضور فیزیکی فعال در مرکز درمانی/آموزشی- درمانی داشته و اقدامات تشخیصی و درمانی مورد نیاز بیماران مرتبط با زمینه تخصصی خود را انجام خواهد داد.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>
                <a:effectLst/>
              </a:rPr>
              <a:t>تعریف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2638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/>
              <a:t>کلیه رشته‌های تخصصی/فوق تخصصی‌‌/ فلوشیپ‌های مورد نیاز مراکز بیمارستانی ، به پیشنهاد  ریاست دانشگاه و تایید معاونت درمان وزارت متبوع ، مشمول این دستورالعمل، می گردند.</a:t>
            </a:r>
            <a:endParaRPr lang="en-GB" dirty="0"/>
          </a:p>
          <a:p>
            <a:endParaRPr lang="fa-IR" dirty="0" smtClean="0"/>
          </a:p>
          <a:p>
            <a:r>
              <a:rPr lang="fa-IR" b="1" dirty="0"/>
              <a:t>دستیاران فلوشیپ و فوق­تخصصی در خارج از ساعات موظفی(شامل فعالیت در نوبت کاری صبح وکشیک موظفی)، با اعلام نیاز معاونت درمان و با صلاحدید  معاونت آموزشی دانشگاه، به عنوان پزشک مقیم تخصصی مربوطه مشمول </a:t>
            </a:r>
            <a:r>
              <a:rPr lang="fa-IR" b="1" dirty="0" smtClean="0"/>
              <a:t>این ماده خواهند </a:t>
            </a:r>
            <a:r>
              <a:rPr lang="fa-IR" b="1" dirty="0"/>
              <a:t>بود.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پزشکان مشمول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516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89452846"/>
              </p:ext>
            </p:extLst>
          </p:nvPr>
        </p:nvGraphicFramePr>
        <p:xfrm>
          <a:off x="457200" y="1481138"/>
          <a:ext cx="8229600" cy="425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50424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توضیحات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تعداد پزشک</a:t>
                      </a:r>
                      <a:r>
                        <a:rPr lang="fa-IR" sz="2400" baseline="0" dirty="0" smtClean="0">
                          <a:cs typeface="B Titr" panose="00000700000000000000" pitchFamily="2" charset="-78"/>
                        </a:rPr>
                        <a:t> مقیم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تعداد تخت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50424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بجز مراکز تک</a:t>
                      </a:r>
                      <a:r>
                        <a:rPr lang="fa-IR" sz="2400" baseline="0" dirty="0" smtClean="0">
                          <a:cs typeface="B Titr" panose="00000700000000000000" pitchFamily="2" charset="-78"/>
                        </a:rPr>
                        <a:t> تخصصی و خاص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0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زیر 64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50424">
                <a:tc>
                  <a:txBody>
                    <a:bodyPr/>
                    <a:lstStyle/>
                    <a:p>
                      <a:pPr algn="ctr"/>
                      <a:endParaRPr lang="en-GB" sz="240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1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64 تا 96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50424">
                <a:tc>
                  <a:txBody>
                    <a:bodyPr/>
                    <a:lstStyle/>
                    <a:p>
                      <a:pPr algn="ctr"/>
                      <a:endParaRPr lang="en-GB" sz="240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2-4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97تا 256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50424">
                <a:tc>
                  <a:txBody>
                    <a:bodyPr/>
                    <a:lstStyle/>
                    <a:p>
                      <a:pPr algn="ctr"/>
                      <a:endParaRPr lang="en-GB" sz="240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4-6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بیش از 256</a:t>
                      </a:r>
                      <a:endParaRPr lang="en-GB" sz="2400" dirty="0" smtClean="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مراکز مشمول(ادامه)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65417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مراکز مشمول(ادامه)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en-GB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94892703"/>
              </p:ext>
            </p:extLst>
          </p:nvPr>
        </p:nvGraphicFramePr>
        <p:xfrm>
          <a:off x="323528" y="1484785"/>
          <a:ext cx="8568952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8"/>
                <a:gridCol w="1954321"/>
                <a:gridCol w="3758313"/>
              </a:tblGrid>
              <a:tr h="1293828"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توضیحات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تعداد پزشک</a:t>
                      </a:r>
                      <a:r>
                        <a:rPr lang="fa-IR" sz="2400" baseline="0" dirty="0" smtClean="0">
                          <a:cs typeface="B Titr" panose="00000700000000000000" pitchFamily="2" charset="-78"/>
                        </a:rPr>
                        <a:t> مقیم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نوع تخصص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759736"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Titr" panose="00000700000000000000" pitchFamily="2" charset="-78"/>
                        </a:rPr>
                        <a:t>بیشتر از پزشکان متناسب با تخت</a:t>
                      </a:r>
                      <a:endParaRPr lang="en-GB" sz="16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1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تروما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73941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dirty="0" smtClean="0">
                          <a:cs typeface="B Titr" panose="00000700000000000000" pitchFamily="2" charset="-78"/>
                        </a:rPr>
                        <a:t>بیشتر از پزشکان متناسب با تخت</a:t>
                      </a:r>
                      <a:endParaRPr lang="en-GB" sz="1600" dirty="0" smtClean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3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مرکز تروما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718793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GB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kumimoji="0" lang="en-GB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مرکز تک تخصصی جراحی</a:t>
                      </a:r>
                      <a:endParaRPr kumimoji="0" lang="en-GB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718793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GB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kumimoji="0" lang="en-GB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مرکز تک تخصصی غیر جراحی</a:t>
                      </a:r>
                      <a:endParaRPr kumimoji="0" lang="en-GB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09995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3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مرکز تک تخصصی  </a:t>
                      </a:r>
                      <a:r>
                        <a:rPr lang="fa-IR" sz="2400" dirty="0" smtClean="0">
                          <a:cs typeface="B Titr" panose="00000700000000000000" pitchFamily="2" charset="-78"/>
                        </a:rPr>
                        <a:t>زنان</a:t>
                      </a:r>
                      <a:endParaRPr lang="en-GB" sz="2400" dirty="0"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04921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مراکز مشمول(ادامه)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/>
              <a:t>در مراکز تک تخصصی </a:t>
            </a:r>
            <a:r>
              <a:rPr lang="fa-IR" b="1" dirty="0" smtClean="0"/>
              <a:t>یکنفر </a:t>
            </a:r>
            <a:r>
              <a:rPr lang="fa-IR" b="1" dirty="0"/>
              <a:t>متخصص همان رشته مقیم ضروری </a:t>
            </a:r>
            <a:r>
              <a:rPr lang="fa-IR" b="1" dirty="0" smtClean="0"/>
              <a:t>است</a:t>
            </a:r>
          </a:p>
          <a:p>
            <a:r>
              <a:rPr lang="fa-IR" b="1" dirty="0"/>
              <a:t>پزشکان مقیم بخشهای مراقبت ویژه (</a:t>
            </a:r>
            <a:r>
              <a:rPr lang="en-ZA" b="1" dirty="0"/>
              <a:t>ICU ,NICU</a:t>
            </a:r>
            <a:r>
              <a:rPr lang="fa-IR" b="1" dirty="0"/>
              <a:t>) مطابق دستورالعمل مربوطه عمل خواهد شد </a:t>
            </a:r>
            <a:endParaRPr lang="fa-IR" b="1" dirty="0" smtClean="0"/>
          </a:p>
          <a:p>
            <a:endParaRPr lang="fa-IR" sz="1800" b="1" dirty="0" smtClean="0"/>
          </a:p>
          <a:p>
            <a:r>
              <a:rPr lang="fa-IR" b="1" dirty="0"/>
              <a:t>در مراکزی که حداقل 3 متخصص طب اورژانس حضور دارند. حضور متخصصین طب اورژانس </a:t>
            </a:r>
            <a:r>
              <a:rPr lang="fa-IR" b="1" dirty="0" smtClean="0"/>
              <a:t>مقیم بصورت 24 ساعته ضروری </a:t>
            </a:r>
            <a:r>
              <a:rPr lang="fa-IR" b="1" dirty="0"/>
              <a:t>است.</a:t>
            </a:r>
          </a:p>
          <a:p>
            <a:endParaRPr lang="en-GB" sz="1800" dirty="0"/>
          </a:p>
          <a:p>
            <a:r>
              <a:rPr lang="fa-IR" b="1" dirty="0"/>
              <a:t>در بخشهای مراقبتهای ویژه قلبی (</a:t>
            </a:r>
            <a:r>
              <a:rPr lang="en-ZA" b="1" dirty="0"/>
              <a:t>CCU</a:t>
            </a:r>
            <a:r>
              <a:rPr lang="fa-IR" b="1" dirty="0"/>
              <a:t>) مراکز درمانی /آموزشی درمانی ریفرال قلب وعروق حضور متخصص قلب مقیم الزامی است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4301956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962</Words>
  <Application>Microsoft Office PowerPoint</Application>
  <PresentationFormat>On-screen Show (4:3)</PresentationFormat>
  <Paragraphs>99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1_Concourse</vt:lpstr>
      <vt:lpstr>Slide 1</vt:lpstr>
      <vt:lpstr>  </vt:lpstr>
      <vt:lpstr>مقدمه</vt:lpstr>
      <vt:lpstr>اهداف</vt:lpstr>
      <vt:lpstr>تعریف</vt:lpstr>
      <vt:lpstr>پزشکان مشمول</vt:lpstr>
      <vt:lpstr>مراکز مشمول(ادامه)</vt:lpstr>
      <vt:lpstr>مراکز مشمول(ادامه)</vt:lpstr>
      <vt:lpstr>مراکز مشمول(ادامه)</vt:lpstr>
      <vt:lpstr>حق الزحمه</vt:lpstr>
      <vt:lpstr>حق الزحمه(ادامه)</vt:lpstr>
      <vt:lpstr>الزامات پزشک مقیم</vt:lpstr>
      <vt:lpstr>الزامات ریاست و معاونت درمان</vt:lpstr>
      <vt:lpstr>الزامات ریاست مرکز</vt:lpstr>
      <vt:lpstr>الزامات ریاست بخش</vt:lpstr>
      <vt:lpstr>ارزیابی</vt:lpstr>
      <vt:lpstr>تامین اعتبار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</dc:creator>
  <cp:lastModifiedBy>Modir</cp:lastModifiedBy>
  <cp:revision>1</cp:revision>
  <dcterms:created xsi:type="dcterms:W3CDTF">2006-08-16T00:00:00Z</dcterms:created>
  <dcterms:modified xsi:type="dcterms:W3CDTF">2014-05-26T14:59:47Z</dcterms:modified>
</cp:coreProperties>
</file>